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Proxima Nova"/>
      <p:regular r:id="rId41"/>
      <p:bold r:id="rId42"/>
      <p:italic r:id="rId43"/>
      <p:boldItalic r:id="rId44"/>
    </p:embeddedFont>
    <p:embeddedFont>
      <p:font typeface="Century Gothic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49" roundtripDataSignature="AMtx7mhx3tbmfSQwMqQjS995fRHAkK0I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ProximaNova-bold.fntdata"/><Relationship Id="rId41" Type="http://schemas.openxmlformats.org/officeDocument/2006/relationships/font" Target="fonts/ProximaNova-regular.fntdata"/><Relationship Id="rId44" Type="http://schemas.openxmlformats.org/officeDocument/2006/relationships/font" Target="fonts/ProximaNova-boldItalic.fntdata"/><Relationship Id="rId43" Type="http://schemas.openxmlformats.org/officeDocument/2006/relationships/font" Target="fonts/ProximaNova-italic.fntdata"/><Relationship Id="rId46" Type="http://schemas.openxmlformats.org/officeDocument/2006/relationships/font" Target="fonts/CenturyGothic-bold.fntdata"/><Relationship Id="rId45" Type="http://schemas.openxmlformats.org/officeDocument/2006/relationships/font" Target="fonts/CenturyGothic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CenturyGothic-boldItalic.fntdata"/><Relationship Id="rId47" Type="http://schemas.openxmlformats.org/officeDocument/2006/relationships/font" Target="fonts/CenturyGothic-italic.fntdata"/><Relationship Id="rId49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gif>
</file>

<file path=ppt/media/image11.gif>
</file>

<file path=ppt/media/image12.gif>
</file>

<file path=ppt/media/image13.jpg>
</file>

<file path=ppt/media/image14.gif>
</file>

<file path=ppt/media/image15.gif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" name="Google Shape;19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" name="Google Shape;20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4" name="Google Shape;2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s://www.linkedin.com/in/ricardovicentini/" TargetMode="External"/><Relationship Id="rId9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hyperlink" Target="https://github.com/ricardovicentini/" TargetMode="External"/><Relationship Id="rId7" Type="http://schemas.openxmlformats.org/officeDocument/2006/relationships/image" Target="../media/image6.png"/><Relationship Id="rId8" Type="http://schemas.openxmlformats.org/officeDocument/2006/relationships/hyperlink" Target="https://ricardovicentini.github.io/hardycode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jp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14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11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15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10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Relationship Id="rId4" Type="http://schemas.openxmlformats.org/officeDocument/2006/relationships/image" Target="../media/image12.gif"/><Relationship Id="rId5" Type="http://schemas.openxmlformats.org/officeDocument/2006/relationships/hyperlink" Target="http://drive.google.com/file/d/13pRsbBS7i7kzuY5ejCEdGaUQqK4PlD-4/view" TargetMode="External"/><Relationship Id="rId6" Type="http://schemas.openxmlformats.org/officeDocument/2006/relationships/image" Target="../media/image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Relationship Id="rId4" Type="http://schemas.openxmlformats.org/officeDocument/2006/relationships/hyperlink" Target="https://docs.microsoft.com/pt-br/dotnet/api/system.io?view=net-6.0" TargetMode="External"/><Relationship Id="rId5" Type="http://schemas.openxmlformats.org/officeDocument/2006/relationships/hyperlink" Target="https://joshclose.github.io/CsvHelper/" TargetMode="External"/><Relationship Id="rId6" Type="http://schemas.openxmlformats.org/officeDocument/2006/relationships/hyperlink" Target="https://www.nuget.org/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png"/><Relationship Id="rId4" Type="http://schemas.openxmlformats.org/officeDocument/2006/relationships/hyperlink" Target="https://github.com/ricardovicentini/arquivos_e_streams/tree/master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docs.microsoft.com/en-us/dotnet/api/system.io?view=net-5.0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"/>
          <p:cNvSpPr txBox="1"/>
          <p:nvPr>
            <p:ph type="ctrTitle"/>
          </p:nvPr>
        </p:nvSpPr>
        <p:spPr>
          <a:xfrm>
            <a:off x="387900" y="3929365"/>
            <a:ext cx="85206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Ricardo Augusto Vicentini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Senior Software Engineer  - </a:t>
            </a: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Nubank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" name="Google Shape;36;p1"/>
          <p:cNvSpPr txBox="1"/>
          <p:nvPr>
            <p:ph idx="1" type="subTitle"/>
          </p:nvPr>
        </p:nvSpPr>
        <p:spPr>
          <a:xfrm>
            <a:off x="311700" y="1828950"/>
            <a:ext cx="85206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Arquivos e Streams</a:t>
            </a:r>
            <a:endParaRPr sz="660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" name="Google Shape;37;p1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" name="Google Shape;4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Classe File e FileInfo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8" name="Google Shape;12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9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9"/>
          <p:cNvSpPr txBox="1"/>
          <p:nvPr/>
        </p:nvSpPr>
        <p:spPr>
          <a:xfrm>
            <a:off x="311700" y="1099625"/>
            <a:ext cx="82491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Podemos alterar permissões, nível de acesso e modo de criação/abertura, através dos enumeradores:</a:t>
            </a: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1" name="Google Shape;131;p9"/>
          <p:cNvSpPr txBox="1"/>
          <p:nvPr>
            <p:ph idx="1" type="subTitle"/>
          </p:nvPr>
        </p:nvSpPr>
        <p:spPr>
          <a:xfrm>
            <a:off x="311700" y="2123809"/>
            <a:ext cx="7860600" cy="27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FileAccess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FileShare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FileMode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/>
          <p:cNvSpPr txBox="1"/>
          <p:nvPr>
            <p:ph idx="1" type="subTitle"/>
          </p:nvPr>
        </p:nvSpPr>
        <p:spPr>
          <a:xfrm>
            <a:off x="311700" y="855375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Classe DirectoryInfo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7" name="Google Shape;13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1"/>
          <p:cNvSpPr txBox="1"/>
          <p:nvPr/>
        </p:nvSpPr>
        <p:spPr>
          <a:xfrm>
            <a:off x="248775" y="1708025"/>
            <a:ext cx="8249100" cy="31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</a:t>
            </a: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0" name="Google Shape;140;p11"/>
          <p:cNvSpPr txBox="1"/>
          <p:nvPr>
            <p:ph idx="1" type="subTitle"/>
          </p:nvPr>
        </p:nvSpPr>
        <p:spPr>
          <a:xfrm>
            <a:off x="311700" y="2123809"/>
            <a:ext cx="7860600" cy="27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Exists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Boolean que indica se o diretório existe.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Name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Nome do diretório, e para obter o caminho “Path” FullName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Parent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Retorna o diretório Pai, pode retornar null se estivermos em uma pasta raiz “root”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Root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Retorna uma instância de DirectoryInfo que representa o diretório raiz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6" name="Google Shape;14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2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2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Vamos criar nosso primeiro arquivo de texto usando a classe estática File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Escrever texto no arquivo utilizando o método CreateText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Solicitar do usuário o nome do arquivo e tratar possíveis erros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Verificar se o arquivo já existe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4" name="Google Shape;1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3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Utilizando a classe estática Directory vamos aprender a: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 diretórios e subdiretórios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Copiar e mover arquivos de um diretório para outro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Apagar diretórios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Navegar entre pastas, localizar pastas e arquivos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p14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3" name="Google Shape;163;p14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4" name="Google Shape;164;p14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4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4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4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4"/>
          <p:cNvSpPr txBox="1"/>
          <p:nvPr/>
        </p:nvSpPr>
        <p:spPr>
          <a:xfrm>
            <a:off x="467550" y="1484009"/>
            <a:ext cx="85206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2: </a:t>
            </a:r>
            <a:r>
              <a:rPr b="1" i="0" lang="en-US" sz="5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FileSystemWatcher</a:t>
            </a:r>
            <a:endParaRPr b="1" i="0" sz="5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0" name="Google Shape;170;p14"/>
          <p:cNvSpPr txBox="1"/>
          <p:nvPr/>
        </p:nvSpPr>
        <p:spPr>
          <a:xfrm>
            <a:off x="2987824" y="2339168"/>
            <a:ext cx="5797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Arquivos e streams</a:t>
            </a:r>
            <a:endParaRPr b="0" i="0" sz="3600" u="none" cap="none" strike="noStrike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"/>
          <p:cNvSpPr txBox="1"/>
          <p:nvPr>
            <p:ph idx="1" type="subTitle"/>
          </p:nvPr>
        </p:nvSpPr>
        <p:spPr>
          <a:xfrm>
            <a:off x="659912" y="305700"/>
            <a:ext cx="85206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 sz="4000">
                <a:solidFill>
                  <a:srgbClr val="0020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Utilização</a:t>
            </a:r>
            <a:endParaRPr b="1" sz="4000">
              <a:solidFill>
                <a:srgbClr val="0020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6" name="Google Shape;17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5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5"/>
          <p:cNvSpPr txBox="1"/>
          <p:nvPr/>
        </p:nvSpPr>
        <p:spPr>
          <a:xfrm>
            <a:off x="243900" y="2100000"/>
            <a:ext cx="8249100" cy="24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Permite monitorar eventos de modificação em diretórios e arquivos, através do disparo de eventos.</a:t>
            </a: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Eventos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4" name="Google Shape;18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6"/>
          <p:cNvSpPr txBox="1"/>
          <p:nvPr>
            <p:ph idx="1" type="subTitle"/>
          </p:nvPr>
        </p:nvSpPr>
        <p:spPr>
          <a:xfrm>
            <a:off x="311700" y="1675334"/>
            <a:ext cx="7860600" cy="27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OnChanged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OnCreated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OnDeleted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OnRenamed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OnError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Filter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2" name="Google Shape;19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7"/>
          <p:cNvSpPr txBox="1"/>
          <p:nvPr/>
        </p:nvSpPr>
        <p:spPr>
          <a:xfrm>
            <a:off x="311700" y="1099625"/>
            <a:ext cx="82491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Podemos indicar nesse filtro a quais arquivos ou extensões queremos monitorar</a:t>
            </a: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0" name="Google Shape;20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8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Proxima Nova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 uma console app e monitorar mudanças em uma pasta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8" name="Google Shape;208;p19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9" name="Google Shape;209;p19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0" name="Google Shape;210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9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9"/>
          <p:cNvSpPr txBox="1"/>
          <p:nvPr/>
        </p:nvSpPr>
        <p:spPr>
          <a:xfrm>
            <a:off x="465750" y="1505434"/>
            <a:ext cx="85206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3: Lendo e escrevendo arquivos com Streams</a:t>
            </a:r>
            <a:endParaRPr b="1" i="0" sz="5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6" name="Google Shape;216;p19"/>
          <p:cNvSpPr txBox="1"/>
          <p:nvPr/>
        </p:nvSpPr>
        <p:spPr>
          <a:xfrm>
            <a:off x="3034799" y="3101193"/>
            <a:ext cx="5797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Arquivos e streams</a:t>
            </a:r>
            <a:endParaRPr b="0" i="0" sz="3600" u="none" cap="none" strike="noStrike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/>
          <p:cNvSpPr txBox="1"/>
          <p:nvPr>
            <p:ph idx="1" type="subTitle"/>
          </p:nvPr>
        </p:nvSpPr>
        <p:spPr>
          <a:xfrm>
            <a:off x="1109702" y="305700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 sobre mim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" name="Google Shape;4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461725" y="1312067"/>
            <a:ext cx="7860600" cy="31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Desenvolvedor desde 2002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Entrei na área de desenvolvimento porque sempre gostei muito de </a:t>
            </a:r>
            <a:r>
              <a:rPr b="1" i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Games</a:t>
            </a: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Entusiasta da linguagem C#, escovador de bit 😉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Tenho Gatos, Cachorros e curto d+ Games e Aviões. 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" name="Google Shape;49;p2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47588" y="3904725"/>
            <a:ext cx="444850" cy="4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31463" y="3904725"/>
            <a:ext cx="444850" cy="4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2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483146" y="3882925"/>
            <a:ext cx="479274" cy="48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Definição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2" name="Google Shape;22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0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Stream é uma classe abstrata que fornece uma visão genérica de uma sequência de bytes.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Existe uma grande vantagem de se utilizar Streams, pois os dados são escritos, lidos ou modificados através de um </a:t>
            </a:r>
            <a:r>
              <a:rPr b="1" i="1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Buffer.</a:t>
            </a:r>
            <a:endParaRPr b="1" i="1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0" name="Google Shape;2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Espécie de reservatório onde podemos armazenar uma grande quantidade de dados em pequenos pedaços. O famoso dividir para conquistar.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450" y="2606775"/>
            <a:ext cx="2387822" cy="13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2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0" name="Google Shape;24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2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28750" y="1498975"/>
            <a:ext cx="2803000" cy="241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831750" y="1407875"/>
            <a:ext cx="2999475" cy="22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 - files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9" name="Google Shape;24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24050" y="1452075"/>
            <a:ext cx="45720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4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 - files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7" name="Google Shape;25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4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99800" y="1467275"/>
            <a:ext cx="474345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5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65" name="Google Shape;26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5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7" name="Google Shape;26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49700" y="1448850"/>
            <a:ext cx="2832800" cy="283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3" name="Google Shape;27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6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Utilizar StringWriter, StringReader, StreamWriter, StreamReader 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7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1" name="Google Shape;281;p27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2" name="Google Shape;282;p27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6" name="Google Shape;28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7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7"/>
          <p:cNvSpPr txBox="1"/>
          <p:nvPr/>
        </p:nvSpPr>
        <p:spPr>
          <a:xfrm>
            <a:off x="467550" y="1484009"/>
            <a:ext cx="85206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4: Importar dados</a:t>
            </a:r>
            <a:endParaRPr b="1" i="0" sz="5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9" name="Google Shape;289;p27"/>
          <p:cNvSpPr txBox="1"/>
          <p:nvPr/>
        </p:nvSpPr>
        <p:spPr>
          <a:xfrm>
            <a:off x="2987824" y="2528468"/>
            <a:ext cx="5797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Arquivos e Streams</a:t>
            </a:r>
            <a:endParaRPr b="0" i="0" sz="3600" u="none" cap="none" strike="noStrike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Necessidade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5" name="Google Shape;2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Sistemas precisam se comunicar e isso pode ocorrer de diversas formas, como por exemplo: APIs Rest, Mensageria e até mesmo troca de arquivo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Formatos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3" name="Google Shape;30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9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29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 formato mais utilizado na atualidade é o Json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J</a:t>
            </a: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ava </a:t>
            </a:r>
            <a:r>
              <a:rPr b="1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cript </a:t>
            </a:r>
            <a:r>
              <a:rPr b="1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bject </a:t>
            </a:r>
            <a:r>
              <a:rPr b="1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otation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Mas temos outros como: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XML, Positional, Tab Delimited e CSV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do curso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7" name="Google Shape;5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3"/>
          <p:cNvSpPr txBox="1"/>
          <p:nvPr>
            <p:ph idx="1" type="subTitle"/>
          </p:nvPr>
        </p:nvSpPr>
        <p:spPr>
          <a:xfrm>
            <a:off x="641700" y="1347754"/>
            <a:ext cx="7860600" cy="321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Aprender como manipular arquivos e pastas;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Como navegar pela estrutura de diretórios do SO;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Modificar arquivos existentes;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 novos arquivos em memória e salvá-los;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Diferentes técnicas de importação de dados;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Criar, Validar e consumir arquivos CSV;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6985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t/>
            </a:r>
            <a:endParaRPr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6985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/>
          <p:nvPr>
            <p:ph idx="1" type="subTitle"/>
          </p:nvPr>
        </p:nvSpPr>
        <p:spPr>
          <a:xfrm>
            <a:off x="338850" y="91535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r>
              <a:rPr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omma-</a:t>
            </a: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</a:t>
            </a:r>
            <a:r>
              <a:rPr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eparated </a:t>
            </a: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</a:t>
            </a:r>
            <a:r>
              <a:rPr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alues</a:t>
            </a:r>
            <a:endParaRPr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1" name="Google Shape;31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0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Os dados são separados por vírgula; 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Podem ou não conter aspas para ajudar na identificação do formato contido em cada coluna;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Podem ou não possuir cabeçalho;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Podem utilizar outro tipo de delimitador;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Escrever arquivos CSV utilizando StreamWriter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Ler arquivos CSV utilizando StreamReader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Tratamento a falhas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Lidar com arquivos grandes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biblioteca csvHelper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2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7" name="Google Shape;327;p32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" name="Google Shape;328;p32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" name="Google Shape;329;p32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2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2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2" name="Google Shape;33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2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7226" y="1022076"/>
            <a:ext cx="6663000" cy="340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2" title="round_end.wav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84225" y="32674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Review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41" name="Google Shape;34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3"/>
          <p:cNvSpPr txBox="1"/>
          <p:nvPr>
            <p:ph idx="1" type="subTitle"/>
          </p:nvPr>
        </p:nvSpPr>
        <p:spPr>
          <a:xfrm>
            <a:off x="311700" y="1147963"/>
            <a:ext cx="78606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File, Directory, FileInfo e DirectoryInfo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FileSystemWatcher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StringWriter, StringReader, StreamWriter e StreamReader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Buffer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Como importar e exportar dados utilizando arquivos CSV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4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Documentação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49" name="Google Shape;34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4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34"/>
          <p:cNvSpPr txBox="1"/>
          <p:nvPr>
            <p:ph idx="1" type="subTitle"/>
          </p:nvPr>
        </p:nvSpPr>
        <p:spPr>
          <a:xfrm>
            <a:off x="311700" y="1147963"/>
            <a:ext cx="78606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900" u="sng">
                <a:solidFill>
                  <a:schemeClr val="hlink"/>
                </a:solidFill>
                <a:hlinkClick r:id="rId4"/>
              </a:rPr>
              <a:t>https://docs.microsoft.com/pt-br/dotnet/api/system.io?view=net-6.0</a:t>
            </a:r>
            <a:endParaRPr sz="1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900" u="sng">
                <a:solidFill>
                  <a:schemeClr val="hlink"/>
                </a:solidFill>
                <a:hlinkClick r:id="rId5"/>
              </a:rPr>
              <a:t>https://joshclose.github.io/CsvHelper/</a:t>
            </a:r>
            <a:endParaRPr sz="1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900" u="sng">
                <a:solidFill>
                  <a:schemeClr val="hlink"/>
                </a:solidFill>
                <a:hlinkClick r:id="rId6"/>
              </a:rPr>
              <a:t>https://www.nuget.org/</a:t>
            </a:r>
            <a:endParaRPr sz="19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5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Github - 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7" name="Google Shape;35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5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35"/>
          <p:cNvSpPr txBox="1"/>
          <p:nvPr>
            <p:ph idx="1" type="subTitle"/>
          </p:nvPr>
        </p:nvSpPr>
        <p:spPr>
          <a:xfrm>
            <a:off x="311700" y="1147963"/>
            <a:ext cx="78606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000" u="sng">
                <a:solidFill>
                  <a:schemeClr val="hlink"/>
                </a:solidFill>
                <a:hlinkClick r:id="rId4"/>
              </a:rPr>
              <a:t>https://github.com/ricardovicentini/arquivos_e_streams/tree/master</a:t>
            </a:r>
            <a:endParaRPr sz="16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Percurso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5" name="Google Shape;6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4"/>
          <p:cNvSpPr txBox="1"/>
          <p:nvPr>
            <p:ph idx="1" type="subTitle"/>
          </p:nvPr>
        </p:nvSpPr>
        <p:spPr>
          <a:xfrm>
            <a:off x="719468" y="1384805"/>
            <a:ext cx="13800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1</a:t>
            </a:r>
            <a:endParaRPr/>
          </a:p>
        </p:txBody>
      </p:sp>
      <p:sp>
        <p:nvSpPr>
          <p:cNvPr id="67" name="Google Shape;67;p4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"/>
          <p:cNvSpPr/>
          <p:nvPr/>
        </p:nvSpPr>
        <p:spPr>
          <a:xfrm>
            <a:off x="2303650" y="1442000"/>
            <a:ext cx="6309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Namespace System.IO e suas principais classes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4"/>
          <p:cNvSpPr txBox="1"/>
          <p:nvPr/>
        </p:nvSpPr>
        <p:spPr>
          <a:xfrm>
            <a:off x="717718" y="2244980"/>
            <a:ext cx="13800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4"/>
          <p:cNvSpPr/>
          <p:nvPr/>
        </p:nvSpPr>
        <p:spPr>
          <a:xfrm>
            <a:off x="2301909" y="2242613"/>
            <a:ext cx="613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Capturando eventos de mudança em arquivos e diretórios</a:t>
            </a:r>
            <a:endParaRPr b="1" i="0" sz="2400" u="none" cap="none" strike="noStrike">
              <a:solidFill>
                <a:srgbClr val="20124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4"/>
          <p:cNvSpPr txBox="1"/>
          <p:nvPr/>
        </p:nvSpPr>
        <p:spPr>
          <a:xfrm>
            <a:off x="683456" y="3131031"/>
            <a:ext cx="13800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"/>
          <p:cNvSpPr/>
          <p:nvPr/>
        </p:nvSpPr>
        <p:spPr>
          <a:xfrm>
            <a:off x="2277246" y="3196538"/>
            <a:ext cx="6183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Lendo e escrevendo arquivos com Streams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4"/>
          <p:cNvSpPr txBox="1"/>
          <p:nvPr/>
        </p:nvSpPr>
        <p:spPr>
          <a:xfrm>
            <a:off x="683568" y="4014206"/>
            <a:ext cx="13800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2225709" y="4071350"/>
            <a:ext cx="613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Importação de dados (alimentando sistemas)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" name="Google Shape;80;p5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" name="Google Shape;81;p5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Google Shape;82;p5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5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5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5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5"/>
          <p:cNvSpPr txBox="1"/>
          <p:nvPr/>
        </p:nvSpPr>
        <p:spPr>
          <a:xfrm>
            <a:off x="467550" y="1484009"/>
            <a:ext cx="85206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1: System.IO</a:t>
            </a:r>
            <a:endParaRPr b="1" i="0" sz="5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8" name="Google Shape;88;p5"/>
          <p:cNvSpPr txBox="1"/>
          <p:nvPr/>
        </p:nvSpPr>
        <p:spPr>
          <a:xfrm>
            <a:off x="2987824" y="2339168"/>
            <a:ext cx="5797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Arquivos e streams</a:t>
            </a:r>
            <a:endParaRPr b="0" i="0" sz="3600" u="none" cap="none" strike="noStrike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System.IO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4" name="Google Shape;9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0" y="4759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1" lang="en-US" sz="700" u="none" cap="none" strike="noStrike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Fonte: </a:t>
            </a:r>
            <a:r>
              <a:rPr b="0" i="1" lang="en-US" sz="7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https://docs.microsoft.com/en-us/dotnet/api/system.io?view=net-5.0</a:t>
            </a:r>
            <a:endParaRPr b="0" i="1" sz="700" u="none" cap="none" strike="noStrik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6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Namespace que agrega um conjunto de classes, estruturas,  enumeradores e delegates, relativos a operações de Entrada e Saída de dados (Input/Output)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Principais classes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3" name="Google Shape;10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7"/>
          <p:cNvSpPr txBox="1"/>
          <p:nvPr>
            <p:ph idx="1" type="subTitle"/>
          </p:nvPr>
        </p:nvSpPr>
        <p:spPr>
          <a:xfrm>
            <a:off x="311700" y="1099613"/>
            <a:ext cx="7860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Proxima Nova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 e FileInfo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Proxima Nova"/>
              <a:buNone/>
            </a:pPr>
            <a:r>
              <a:rPr i="1"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fornece suporte para criar, copiar apagar, mover e abrir arquivos de forma individual</a:t>
            </a:r>
            <a:endParaRPr i="1"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Directory e DirectoryInfo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i="1"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fornece suporte para criar, mover e percorrer diretórios e subdiretórios</a:t>
            </a:r>
            <a:endParaRPr i="1"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FileSystemWatcher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i="1"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monitora mudança no sistema de arquivos, através de disparo de eventos quando um arquivo ou diretório muda.</a:t>
            </a:r>
            <a:endParaRPr i="1"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FileStream, MemoryStream, StreamReader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None/>
            </a:pPr>
            <a:r>
              <a:t/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Classe File e FileInfo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1" name="Google Shape;11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8"/>
          <p:cNvSpPr txBox="1"/>
          <p:nvPr/>
        </p:nvSpPr>
        <p:spPr>
          <a:xfrm>
            <a:off x="311700" y="1099625"/>
            <a:ext cx="82491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Podemos realizar operações comuns:</a:t>
            </a: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" name="Google Shape;114;p8"/>
          <p:cNvSpPr txBox="1"/>
          <p:nvPr>
            <p:ph idx="1" type="subTitle"/>
          </p:nvPr>
        </p:nvSpPr>
        <p:spPr>
          <a:xfrm>
            <a:off x="311700" y="2123809"/>
            <a:ext cx="7860600" cy="27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Abir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Deletar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Copiar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Mover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renomear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"/>
          <p:cNvSpPr txBox="1"/>
          <p:nvPr>
            <p:ph idx="1" type="subTitle"/>
          </p:nvPr>
        </p:nvSpPr>
        <p:spPr>
          <a:xfrm>
            <a:off x="311700" y="9095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Classe Directory e DirectoryInfo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0" name="Google Shape;12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0"/>
          <p:cNvSpPr txBox="1"/>
          <p:nvPr/>
        </p:nvSpPr>
        <p:spPr>
          <a:xfrm>
            <a:off x="220725" y="2023350"/>
            <a:ext cx="8844600" cy="11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rtl="0" algn="ctr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Semelhante a classe File, podemos realizar operações tais como, criar, mover, renomear, excluir e enumerar  diretórios e subdiretórios</a:t>
            </a:r>
            <a:endParaRPr b="1" sz="24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